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6" r:id="rId3"/>
    <p:sldId id="297" r:id="rId4"/>
    <p:sldId id="308" r:id="rId5"/>
    <p:sldId id="307" r:id="rId6"/>
    <p:sldId id="313" r:id="rId7"/>
    <p:sldId id="304" r:id="rId8"/>
    <p:sldId id="295" r:id="rId9"/>
    <p:sldId id="289" r:id="rId10"/>
    <p:sldId id="305" r:id="rId11"/>
    <p:sldId id="309" r:id="rId12"/>
    <p:sldId id="310" r:id="rId13"/>
    <p:sldId id="311" r:id="rId14"/>
    <p:sldId id="315" r:id="rId15"/>
    <p:sldId id="316" r:id="rId16"/>
    <p:sldId id="318" r:id="rId17"/>
    <p:sldId id="303" r:id="rId18"/>
    <p:sldId id="302" r:id="rId19"/>
    <p:sldId id="294" r:id="rId20"/>
    <p:sldId id="314" r:id="rId21"/>
    <p:sldId id="317"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86" autoAdjust="0"/>
  </p:normalViewPr>
  <p:slideViewPr>
    <p:cSldViewPr>
      <p:cViewPr>
        <p:scale>
          <a:sx n="100" d="100"/>
          <a:sy n="100" d="100"/>
        </p:scale>
        <p:origin x="-130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2567A1A-558F-443B-A0DD-7F650706D1FA}" type="datetimeFigureOut">
              <a:rPr lang="en-US" smtClean="0"/>
              <a:pPr/>
              <a:t>11/13/2019</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31DE4968-7948-4DA6-A30A-00932D29B1F7}" type="slidenum">
              <a:rPr lang="en-US" smtClean="0"/>
              <a:pPr/>
              <a:t>‹#›</a:t>
            </a:fld>
            <a:endParaRPr lang="en-US"/>
          </a:p>
        </p:txBody>
      </p:sp>
    </p:spTree>
    <p:extLst>
      <p:ext uri="{BB962C8B-B14F-4D97-AF65-F5344CB8AC3E}">
        <p14:creationId xmlns:p14="http://schemas.microsoft.com/office/powerpoint/2010/main" xmlns="" val="259972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7657BE8-7AED-44B3-9716-6E68DB5D2E96}" type="datetimeFigureOut">
              <a:rPr lang="en-CA" smtClean="0"/>
              <a:pPr/>
              <a:t>2019-11-13</a:t>
            </a:fld>
            <a:endParaRPr lang="en-CA"/>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7E13693-5B56-428C-A320-92A53D7A8011}" type="slidenum">
              <a:rPr lang="en-CA" smtClean="0"/>
              <a:pPr/>
              <a:t>‹#›</a:t>
            </a:fld>
            <a:endParaRPr lang="en-CA"/>
          </a:p>
        </p:txBody>
      </p:sp>
    </p:spTree>
    <p:extLst>
      <p:ext uri="{BB962C8B-B14F-4D97-AF65-F5344CB8AC3E}">
        <p14:creationId xmlns:p14="http://schemas.microsoft.com/office/powerpoint/2010/main" xmlns="" val="70598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7E13693-5B56-428C-A320-92A53D7A8011}" type="slidenum">
              <a:rPr lang="en-CA" smtClean="0"/>
              <a:pPr/>
              <a:t>1</a:t>
            </a:fld>
            <a:endParaRPr lang="en-CA"/>
          </a:p>
        </p:txBody>
      </p:sp>
    </p:spTree>
    <p:extLst>
      <p:ext uri="{BB962C8B-B14F-4D97-AF65-F5344CB8AC3E}">
        <p14:creationId xmlns:p14="http://schemas.microsoft.com/office/powerpoint/2010/main" xmlns="" val="426649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E13693-5B56-428C-A320-92A53D7A8011}" type="slidenum">
              <a:rPr lang="en-CA" smtClean="0"/>
              <a:pPr/>
              <a:t>11</a:t>
            </a:fld>
            <a:endParaRPr lang="en-CA"/>
          </a:p>
        </p:txBody>
      </p:sp>
    </p:spTree>
    <p:extLst>
      <p:ext uri="{BB962C8B-B14F-4D97-AF65-F5344CB8AC3E}">
        <p14:creationId xmlns:p14="http://schemas.microsoft.com/office/powerpoint/2010/main" xmlns="" val="3861530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E13693-5B56-428C-A320-92A53D7A8011}" type="slidenum">
              <a:rPr lang="en-CA" smtClean="0"/>
              <a:pPr/>
              <a:t>12</a:t>
            </a:fld>
            <a:endParaRPr lang="en-CA"/>
          </a:p>
        </p:txBody>
      </p:sp>
    </p:spTree>
    <p:extLst>
      <p:ext uri="{BB962C8B-B14F-4D97-AF65-F5344CB8AC3E}">
        <p14:creationId xmlns:p14="http://schemas.microsoft.com/office/powerpoint/2010/main" xmlns="" val="3861530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E13693-5B56-428C-A320-92A53D7A8011}" type="slidenum">
              <a:rPr lang="en-CA" smtClean="0"/>
              <a:pPr/>
              <a:t>13</a:t>
            </a:fld>
            <a:endParaRPr lang="en-CA"/>
          </a:p>
        </p:txBody>
      </p:sp>
    </p:spTree>
    <p:extLst>
      <p:ext uri="{BB962C8B-B14F-4D97-AF65-F5344CB8AC3E}">
        <p14:creationId xmlns:p14="http://schemas.microsoft.com/office/powerpoint/2010/main" xmlns="" val="386153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E13693-5B56-428C-A320-92A53D7A8011}" type="slidenum">
              <a:rPr lang="en-CA" smtClean="0"/>
              <a:pPr/>
              <a:t>14</a:t>
            </a:fld>
            <a:endParaRPr lang="en-CA"/>
          </a:p>
        </p:txBody>
      </p:sp>
    </p:spTree>
    <p:extLst>
      <p:ext uri="{BB962C8B-B14F-4D97-AF65-F5344CB8AC3E}">
        <p14:creationId xmlns:p14="http://schemas.microsoft.com/office/powerpoint/2010/main" xmlns="" val="386153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E13693-5B56-428C-A320-92A53D7A8011}" type="slidenum">
              <a:rPr lang="en-CA" smtClean="0"/>
              <a:pPr/>
              <a:t>15</a:t>
            </a:fld>
            <a:endParaRPr lang="en-CA"/>
          </a:p>
        </p:txBody>
      </p:sp>
    </p:spTree>
    <p:extLst>
      <p:ext uri="{BB962C8B-B14F-4D97-AF65-F5344CB8AC3E}">
        <p14:creationId xmlns:p14="http://schemas.microsoft.com/office/powerpoint/2010/main" xmlns="" val="386153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3693-5B56-428C-A320-92A53D7A8011}" type="slidenum">
              <a:rPr lang="en-CA" smtClean="0"/>
              <a:pPr/>
              <a:t>16</a:t>
            </a:fld>
            <a:endParaRPr lang="en-CA"/>
          </a:p>
        </p:txBody>
      </p:sp>
    </p:spTree>
    <p:extLst>
      <p:ext uri="{BB962C8B-B14F-4D97-AF65-F5344CB8AC3E}">
        <p14:creationId xmlns:p14="http://schemas.microsoft.com/office/powerpoint/2010/main" xmlns="" val="642495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E1D03-E9DB-419C-A8A1-361DC768BA30}" type="slidenum">
              <a:rPr lang="en-CA" smtClean="0"/>
              <a:pPr/>
              <a:t>17</a:t>
            </a:fld>
            <a:endParaRPr lang="en-CA"/>
          </a:p>
        </p:txBody>
      </p:sp>
    </p:spTree>
    <p:extLst>
      <p:ext uri="{BB962C8B-B14F-4D97-AF65-F5344CB8AC3E}">
        <p14:creationId xmlns:p14="http://schemas.microsoft.com/office/powerpoint/2010/main" xmlns="" val="155077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4E1D03-E9DB-419C-A8A1-361DC768BA30}"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xmlns="" val="247946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F54E1D03-E9DB-419C-A8A1-361DC768BA30}"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xmlns="" val="384586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Talk about the new technology</a:t>
            </a:r>
            <a:r>
              <a:rPr lang="en-CA" baseline="0" dirty="0" smtClean="0"/>
              <a:t> and bear with us if </a:t>
            </a:r>
            <a:r>
              <a:rPr lang="en-CA" baseline="0" smtClean="0"/>
              <a:t>we have issues.</a:t>
            </a:r>
            <a:endParaRPr lang="en-US" dirty="0"/>
          </a:p>
        </p:txBody>
      </p:sp>
      <p:sp>
        <p:nvSpPr>
          <p:cNvPr id="4" name="Slide Number Placeholder 3"/>
          <p:cNvSpPr>
            <a:spLocks noGrp="1"/>
          </p:cNvSpPr>
          <p:nvPr>
            <p:ph type="sldNum" sz="quarter" idx="10"/>
          </p:nvPr>
        </p:nvSpPr>
        <p:spPr/>
        <p:txBody>
          <a:bodyPr/>
          <a:lstStyle/>
          <a:p>
            <a:fld id="{F54E1D03-E9DB-419C-A8A1-361DC768BA30}"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xmlns="" val="341840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E1D03-E9DB-419C-A8A1-361DC768BA30}"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xmlns="" val="341840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27E13693-5B56-428C-A320-92A53D7A8011}"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xmlns="" val="71723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F54E1D03-E9DB-419C-A8A1-361DC768BA30}"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xmlns="" val="170438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E1D03-E9DB-419C-A8A1-361DC768BA30}" type="slidenum">
              <a:rPr lang="en-CA" smtClean="0"/>
              <a:pPr/>
              <a:t>8</a:t>
            </a:fld>
            <a:endParaRPr lang="en-CA"/>
          </a:p>
        </p:txBody>
      </p:sp>
    </p:spTree>
    <p:extLst>
      <p:ext uri="{BB962C8B-B14F-4D97-AF65-F5344CB8AC3E}">
        <p14:creationId xmlns:p14="http://schemas.microsoft.com/office/powerpoint/2010/main" xmlns="" val="150775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E13693-5B56-428C-A320-92A53D7A8011}" type="slidenum">
              <a:rPr lang="en-CA" smtClean="0"/>
              <a:pPr/>
              <a:t>9</a:t>
            </a:fld>
            <a:endParaRPr lang="en-CA"/>
          </a:p>
        </p:txBody>
      </p:sp>
    </p:spTree>
    <p:extLst>
      <p:ext uri="{BB962C8B-B14F-4D97-AF65-F5344CB8AC3E}">
        <p14:creationId xmlns:p14="http://schemas.microsoft.com/office/powerpoint/2010/main" xmlns="" val="386153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E13693-5B56-428C-A320-92A53D7A8011}" type="slidenum">
              <a:rPr lang="en-CA" smtClean="0"/>
              <a:pPr/>
              <a:t>10</a:t>
            </a:fld>
            <a:endParaRPr lang="en-CA"/>
          </a:p>
        </p:txBody>
      </p:sp>
    </p:spTree>
    <p:extLst>
      <p:ext uri="{BB962C8B-B14F-4D97-AF65-F5344CB8AC3E}">
        <p14:creationId xmlns:p14="http://schemas.microsoft.com/office/powerpoint/2010/main" xmlns="" val="386153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3860319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43864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223533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iccerslightly bluer shade of mauve.emf"/>
          <p:cNvPicPr>
            <a:picLocks noChangeAspect="1"/>
          </p:cNvPicPr>
          <p:nvPr userDrawn="1"/>
        </p:nvPicPr>
        <p:blipFill>
          <a:blip r:embed="rId2" cstate="print"/>
          <a:srcRect/>
          <a:stretch>
            <a:fillRect/>
          </a:stretch>
        </p:blipFill>
        <p:spPr bwMode="auto">
          <a:xfrm>
            <a:off x="2743200" y="5105400"/>
            <a:ext cx="3657600" cy="1592263"/>
          </a:xfrm>
          <a:prstGeom prst="rect">
            <a:avLst/>
          </a:prstGeom>
          <a:noFill/>
          <a:ln w="9525">
            <a:noFill/>
            <a:miter lim="800000"/>
            <a:headEnd/>
            <a:tailEnd/>
          </a:ln>
        </p:spPr>
      </p:pic>
      <p:sp>
        <p:nvSpPr>
          <p:cNvPr id="2" name="Title 1"/>
          <p:cNvSpPr>
            <a:spLocks noGrp="1"/>
          </p:cNvSpPr>
          <p:nvPr>
            <p:ph type="ctrTitle"/>
          </p:nvPr>
        </p:nvSpPr>
        <p:spPr>
          <a:xfrm>
            <a:off x="685800" y="990600"/>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2667000"/>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5" name="Date Placeholder 3"/>
          <p:cNvSpPr>
            <a:spLocks noGrp="1"/>
          </p:cNvSpPr>
          <p:nvPr>
            <p:ph type="dt" sz="half" idx="10"/>
          </p:nvPr>
        </p:nvSpPr>
        <p:spPr/>
        <p:txBody>
          <a:bodyPr/>
          <a:lstStyle>
            <a:lvl1pPr>
              <a:defRPr/>
            </a:lvl1pPr>
          </a:lstStyle>
          <a:p>
            <a:pPr>
              <a:defRPr/>
            </a:pPr>
            <a:fld id="{5D9558E0-B12B-4E1F-BF02-36463B8EAF0D}" type="datetimeFigureOut">
              <a:rPr lang="en-US">
                <a:solidFill>
                  <a:prstClr val="black">
                    <a:tint val="75000"/>
                  </a:prstClr>
                </a:solidFill>
              </a:rPr>
              <a:pPr>
                <a:defRPr/>
              </a:pPr>
              <a:t>11/13/2019</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2B9C9C-86BC-4299-A7A9-EA252A4776C6}" type="slidenum">
              <a:rPr lang="en-CA">
                <a:solidFill>
                  <a:prstClr val="black">
                    <a:tint val="75000"/>
                  </a:prstClr>
                </a:solidFill>
              </a:rPr>
              <a:pPr>
                <a:defRPr/>
              </a:pPr>
              <a:t>‹#›</a:t>
            </a:fld>
            <a:endParaRPr lang="en-CA" dirty="0">
              <a:solidFill>
                <a:prstClr val="black">
                  <a:tint val="75000"/>
                </a:prstClr>
              </a:solidFill>
            </a:endParaRPr>
          </a:p>
        </p:txBody>
      </p:sp>
    </p:spTree>
    <p:extLst>
      <p:ext uri="{BB962C8B-B14F-4D97-AF65-F5344CB8AC3E}">
        <p14:creationId xmlns:p14="http://schemas.microsoft.com/office/powerpoint/2010/main" xmlns="" val="218939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AutoShape 4"/>
          <p:cNvCxnSpPr>
            <a:cxnSpLocks noChangeShapeType="1"/>
          </p:cNvCxnSpPr>
          <p:nvPr userDrawn="1"/>
        </p:nvCxnSpPr>
        <p:spPr bwMode="auto">
          <a:xfrm>
            <a:off x="381000" y="304800"/>
            <a:ext cx="3429000" cy="1588"/>
          </a:xfrm>
          <a:prstGeom prst="straightConnector1">
            <a:avLst/>
          </a:prstGeom>
          <a:noFill/>
          <a:ln w="50800">
            <a:solidFill>
              <a:srgbClr val="666699"/>
            </a:solidFill>
            <a:round/>
            <a:headEnd/>
            <a:tailEnd/>
          </a:ln>
        </p:spPr>
      </p:cxnSp>
      <p:cxnSp>
        <p:nvCxnSpPr>
          <p:cNvPr id="5" name="AutoShape 5"/>
          <p:cNvCxnSpPr>
            <a:cxnSpLocks noChangeShapeType="1"/>
          </p:cNvCxnSpPr>
          <p:nvPr userDrawn="1"/>
        </p:nvCxnSpPr>
        <p:spPr bwMode="auto">
          <a:xfrm>
            <a:off x="3200400" y="304800"/>
            <a:ext cx="3429000" cy="1588"/>
          </a:xfrm>
          <a:prstGeom prst="straightConnector1">
            <a:avLst/>
          </a:prstGeom>
          <a:noFill/>
          <a:ln w="50800">
            <a:solidFill>
              <a:srgbClr val="99CC00"/>
            </a:solidFill>
            <a:round/>
            <a:headEnd/>
            <a:tailEnd/>
          </a:ln>
        </p:spPr>
      </p:cxnSp>
      <p:cxnSp>
        <p:nvCxnSpPr>
          <p:cNvPr id="6" name="AutoShape 8"/>
          <p:cNvCxnSpPr>
            <a:cxnSpLocks noChangeShapeType="1"/>
          </p:cNvCxnSpPr>
          <p:nvPr userDrawn="1"/>
        </p:nvCxnSpPr>
        <p:spPr bwMode="auto">
          <a:xfrm>
            <a:off x="5791200" y="304800"/>
            <a:ext cx="2971800" cy="1588"/>
          </a:xfrm>
          <a:prstGeom prst="straightConnector1">
            <a:avLst/>
          </a:prstGeom>
          <a:noFill/>
          <a:ln w="50800">
            <a:solidFill>
              <a:srgbClr val="F8CA08"/>
            </a:solidFill>
            <a:round/>
            <a:headEnd/>
            <a:tailEnd/>
          </a:ln>
        </p:spPr>
      </p:cxnSp>
      <p:sp>
        <p:nvSpPr>
          <p:cNvPr id="2" name="Title 1"/>
          <p:cNvSpPr>
            <a:spLocks noGrp="1"/>
          </p:cNvSpPr>
          <p:nvPr>
            <p:ph type="title"/>
          </p:nvPr>
        </p:nvSpPr>
        <p:spPr>
          <a:xfrm>
            <a:off x="457200" y="304800"/>
            <a:ext cx="8229600" cy="11430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a:lvl1pPr>
          </a:lstStyle>
          <a:p>
            <a:r>
              <a:rPr lang="en-US" dirty="0" smtClean="0"/>
              <a:t>Click to edit Master title style</a:t>
            </a:r>
            <a:endParaRPr lang="en-CA" dirty="0"/>
          </a:p>
        </p:txBody>
      </p:sp>
      <p:sp>
        <p:nvSpPr>
          <p:cNvPr id="3" name="Content Placeholder 2"/>
          <p:cNvSpPr>
            <a:spLocks noGrp="1"/>
          </p:cNvSpPr>
          <p:nvPr>
            <p:ph idx="1"/>
          </p:nvPr>
        </p:nvSpPr>
        <p:spPr>
          <a:xfrm>
            <a:off x="3810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3"/>
          <p:cNvSpPr>
            <a:spLocks noGrp="1"/>
          </p:cNvSpPr>
          <p:nvPr>
            <p:ph type="dt" sz="half" idx="10"/>
          </p:nvPr>
        </p:nvSpPr>
        <p:spPr/>
        <p:txBody>
          <a:bodyPr/>
          <a:lstStyle>
            <a:lvl1pPr>
              <a:defRPr/>
            </a:lvl1pPr>
          </a:lstStyle>
          <a:p>
            <a:pPr>
              <a:defRPr/>
            </a:pPr>
            <a:fld id="{C14C8459-D2F9-46AD-B4F7-E41902830BB0}" type="datetimeFigureOut">
              <a:rPr lang="en-US">
                <a:solidFill>
                  <a:prstClr val="black">
                    <a:tint val="75000"/>
                  </a:prstClr>
                </a:solidFill>
              </a:rPr>
              <a:pPr>
                <a:defRPr/>
              </a:pPr>
              <a:t>11/13/2019</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CBDDE86-194C-4CCB-94AF-738B2141C818}"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346583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3539C5-7DCD-42C8-818D-7E005A5E25DF}" type="datetimeFigureOut">
              <a:rPr lang="en-US">
                <a:solidFill>
                  <a:prstClr val="black">
                    <a:tint val="75000"/>
                  </a:prstClr>
                </a:solidFill>
              </a:rPr>
              <a:pPr>
                <a:defRPr/>
              </a:pPr>
              <a:t>11/13/2019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5C8EEE-3BD7-4E34-9593-A198D1144AD6}"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899717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0ED632C-89E4-4AD5-9E6B-A025D552E234}" type="datetimeFigureOut">
              <a:rPr lang="en-US">
                <a:solidFill>
                  <a:prstClr val="black">
                    <a:tint val="75000"/>
                  </a:prstClr>
                </a:solidFill>
              </a:rPr>
              <a:pPr>
                <a:defRPr/>
              </a:pPr>
              <a:t>11/13/2019</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11CEFF-2905-4B28-A2F1-F5E615813E33}"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66529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597B5743-E9CE-478B-996B-3ADDE2E83ED0}" type="datetimeFigureOut">
              <a:rPr lang="en-US">
                <a:solidFill>
                  <a:prstClr val="black">
                    <a:tint val="75000"/>
                  </a:prstClr>
                </a:solidFill>
              </a:rPr>
              <a:pPr>
                <a:defRPr/>
              </a:pPr>
              <a:t>11/13/2019</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F4FD6CF-BB01-4CE1-BFD0-D3D85A17BD4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53362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769D3CBF-33B0-43A3-AEDA-73D88796D63C}" type="datetimeFigureOut">
              <a:rPr lang="en-US">
                <a:solidFill>
                  <a:prstClr val="black">
                    <a:tint val="75000"/>
                  </a:prstClr>
                </a:solidFill>
              </a:rPr>
              <a:pPr>
                <a:defRPr/>
              </a:pPr>
              <a:t>11/13/2019</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9CCEABF-9E4F-4172-9BAF-83C2EC8CE23E}"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45315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803DE8-51F1-4159-A6FD-9E3489FBB160}" type="datetimeFigureOut">
              <a:rPr lang="en-US">
                <a:solidFill>
                  <a:prstClr val="black">
                    <a:tint val="75000"/>
                  </a:prstClr>
                </a:solidFill>
              </a:rPr>
              <a:pPr>
                <a:defRPr/>
              </a:pPr>
              <a:t>11/13/2019</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8EA6D7A-C712-41A6-9B67-3D78CAE08B9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712835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518C2A-129D-4DF6-9B54-179BBD63F496}" type="datetimeFigureOut">
              <a:rPr lang="en-US">
                <a:solidFill>
                  <a:prstClr val="black">
                    <a:tint val="75000"/>
                  </a:prstClr>
                </a:solidFill>
              </a:rPr>
              <a:pPr>
                <a:defRPr/>
              </a:pPr>
              <a:t>11/13/2019</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1C7D6D-A0DB-40D5-8FD2-A72394F641E0}"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356816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58305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6FE5C5-A8AD-4CB8-A9DA-D11CA1F994BD}" type="datetimeFigureOut">
              <a:rPr lang="en-US">
                <a:solidFill>
                  <a:prstClr val="black">
                    <a:tint val="75000"/>
                  </a:prstClr>
                </a:solidFill>
              </a:rPr>
              <a:pPr>
                <a:defRPr/>
              </a:pPr>
              <a:t>11/13/2019</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608255A-5433-4AF4-B094-D4192FBC174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75006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A27D5FE-78E2-40A3-B6B0-CAAA0EBB385A}" type="datetimeFigureOut">
              <a:rPr lang="en-US">
                <a:solidFill>
                  <a:prstClr val="black">
                    <a:tint val="75000"/>
                  </a:prstClr>
                </a:solidFill>
              </a:rPr>
              <a:pPr>
                <a:defRPr/>
              </a:pPr>
              <a:t>11/13/2019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755163-AD8D-454D-9F4D-CD0E1679394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4210684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E4BE64B-9C6F-467E-B651-2CF6FA7E7986}" type="datetimeFigureOut">
              <a:rPr lang="en-US">
                <a:solidFill>
                  <a:prstClr val="black">
                    <a:tint val="75000"/>
                  </a:prstClr>
                </a:solidFill>
              </a:rPr>
              <a:pPr>
                <a:defRPr/>
              </a:pPr>
              <a:t>11/13/2019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132801-30E8-4131-9318-B58F40AFF4C6}"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353822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222976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373808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4163187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102471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82596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232445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6A7B2-88B9-4ECC-B958-ECA2784DE632}" type="datetimeFigureOut">
              <a:rPr lang="en-CA" smtClean="0"/>
              <a:pPr/>
              <a:t>2019-11-13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215361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6A7B2-88B9-4ECC-B958-ECA2784DE632}" type="datetimeFigureOut">
              <a:rPr lang="en-CA" smtClean="0"/>
              <a:pPr/>
              <a:t>2019-11-13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8B98E-120C-4409-9BFB-2E25027F4E0D}" type="slidenum">
              <a:rPr lang="en-CA" smtClean="0"/>
              <a:pPr/>
              <a:t>‹#›</a:t>
            </a:fld>
            <a:endParaRPr lang="en-CA"/>
          </a:p>
        </p:txBody>
      </p:sp>
    </p:spTree>
    <p:extLst>
      <p:ext uri="{BB962C8B-B14F-4D97-AF65-F5344CB8AC3E}">
        <p14:creationId xmlns:p14="http://schemas.microsoft.com/office/powerpoint/2010/main" xmlns="" val="4253416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D820229-ACA9-4770-B223-BA75DE2BB881}" type="datetimeFigureOut">
              <a:rPr lang="en-US">
                <a:solidFill>
                  <a:prstClr val="black">
                    <a:tint val="75000"/>
                  </a:prstClr>
                </a:solidFill>
              </a:rPr>
              <a:pPr>
                <a:defRPr/>
              </a:pPr>
              <a:t>11/13/2019</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A04645A-5A0A-4289-8C71-81576EB935B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858571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sandra@iccer.ca"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7650"/>
            <a:ext cx="7772400" cy="3352800"/>
          </a:xfrm>
        </p:spPr>
        <p:txBody>
          <a:bodyPr>
            <a:normAutofit/>
          </a:bodyPr>
          <a:lstStyle/>
          <a:p>
            <a:r>
              <a:rPr lang="en-CA" sz="5300" b="1" cap="small" dirty="0" smtClean="0">
                <a:solidFill>
                  <a:schemeClr val="accent4"/>
                </a:solidFill>
                <a:effectLst>
                  <a:outerShdw blurRad="38100" dist="38100" dir="2700000" algn="tl">
                    <a:srgbClr val="000000">
                      <a:alpha val="43137"/>
                    </a:srgbClr>
                  </a:outerShdw>
                </a:effectLst>
              </a:rPr>
              <a:t>Intergenerational Programming</a:t>
            </a:r>
            <a:endParaRPr lang="en-CA" b="1" dirty="0">
              <a:solidFill>
                <a:schemeClr val="accent4"/>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4038600"/>
            <a:ext cx="6400800" cy="533400"/>
          </a:xfrm>
        </p:spPr>
        <p:txBody>
          <a:bodyPr>
            <a:normAutofit lnSpcReduction="10000"/>
          </a:bodyPr>
          <a:lstStyle/>
          <a:p>
            <a:r>
              <a:rPr lang="en-CA" dirty="0" smtClean="0"/>
              <a:t>12 November 2019</a:t>
            </a:r>
          </a:p>
          <a:p>
            <a:endParaRPr lang="en-C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5181600"/>
            <a:ext cx="2273300" cy="989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3336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Our Speakers</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sz="2400" b="1" dirty="0"/>
              <a:t>Kim </a:t>
            </a:r>
            <a:r>
              <a:rPr lang="en-CA" sz="2400" b="1" dirty="0" err="1"/>
              <a:t>Turcotte</a:t>
            </a:r>
            <a:r>
              <a:rPr lang="en-CA" sz="2400" b="1" dirty="0"/>
              <a:t> </a:t>
            </a:r>
            <a:r>
              <a:rPr lang="en-CA" sz="2400" dirty="0"/>
              <a:t>has a Masters Degree in Health Promotion from the University of Alberta. She has been employed at the City of Edmonton for over 11 years and has spent the last 6 years supporting not-for-profit organizations delivering programs to </a:t>
            </a:r>
            <a:r>
              <a:rPr lang="en-CA" sz="2400" dirty="0" err="1"/>
              <a:t>Edmontonians</a:t>
            </a:r>
            <a:r>
              <a:rPr lang="en-CA" sz="2400" dirty="0"/>
              <a:t> as an Edmonton FCSS Liaison. Prior to joining the City of Edmonton, Kim held a variety of positions from front-line service delivery through to Executive Director within the not-for-profit sector serving children and youth and more recently has gained experience and knowledge in the senior's sector. Kim is passionate about the work within the not-for-profit sector specifically related to community development, partnerships and evaluation.</a:t>
            </a:r>
            <a:endParaRPr lang="en-US" sz="2400" dirty="0"/>
          </a:p>
        </p:txBody>
      </p:sp>
    </p:spTree>
    <p:extLst>
      <p:ext uri="{BB962C8B-B14F-4D97-AF65-F5344CB8AC3E}">
        <p14:creationId xmlns:p14="http://schemas.microsoft.com/office/powerpoint/2010/main" xmlns="" val="76517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Our Speakers</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sz="2400" b="1" dirty="0" err="1"/>
              <a:t>Salima</a:t>
            </a:r>
            <a:r>
              <a:rPr lang="en-CA" sz="2400" b="1" dirty="0"/>
              <a:t> </a:t>
            </a:r>
            <a:r>
              <a:rPr lang="en-CA" sz="2400" b="1" dirty="0" err="1"/>
              <a:t>Suleman</a:t>
            </a:r>
            <a:r>
              <a:rPr lang="en-CA" sz="2400" b="1" dirty="0"/>
              <a:t> </a:t>
            </a:r>
            <a:r>
              <a:rPr lang="en-CA" sz="2400" dirty="0"/>
              <a:t>is currently the Intergenerational Connection Action Hub Champion with Age Friendly Edmonton, a co-led initiative by the City of Edmonton and the Edmonton Seniors Coordinating Council. </a:t>
            </a:r>
            <a:r>
              <a:rPr lang="en-CA" sz="2400" dirty="0" err="1"/>
              <a:t>Salima</a:t>
            </a:r>
            <a:r>
              <a:rPr lang="en-CA" sz="2400" dirty="0"/>
              <a:t> is a professional educator, speech-language pathologist, and researcher, but more importantly she is enthusiastic about and inspired by bringing together people at different ages and stages of life to learn from and with each other. </a:t>
            </a:r>
          </a:p>
          <a:p>
            <a:endParaRPr lang="en-CA" sz="2400" dirty="0"/>
          </a:p>
        </p:txBody>
      </p:sp>
    </p:spTree>
    <p:extLst>
      <p:ext uri="{BB962C8B-B14F-4D97-AF65-F5344CB8AC3E}">
        <p14:creationId xmlns:p14="http://schemas.microsoft.com/office/powerpoint/2010/main" xmlns="" val="13157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Our Speakers</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sz="2400" b="1" dirty="0"/>
              <a:t>Jan </a:t>
            </a:r>
            <a:r>
              <a:rPr lang="en-CA" sz="2400" b="1" dirty="0" err="1"/>
              <a:t>Hrasko</a:t>
            </a:r>
            <a:r>
              <a:rPr lang="en-CA" sz="2400" b="1" dirty="0"/>
              <a:t> </a:t>
            </a:r>
            <a:r>
              <a:rPr lang="en-CA" sz="2400" dirty="0"/>
              <a:t>worked in pediatrics and mental health before finding her niche with seniors. She was first employed as a recreation therapist with the Good Samaritan Society before taking roots at </a:t>
            </a:r>
            <a:r>
              <a:rPr lang="en-CA" sz="2400" dirty="0" err="1"/>
              <a:t>CapitalCare</a:t>
            </a:r>
            <a:r>
              <a:rPr lang="en-CA" sz="2400" dirty="0"/>
              <a:t>, where she has been for over 26 years.</a:t>
            </a:r>
            <a:endParaRPr lang="en-US" sz="2400" dirty="0"/>
          </a:p>
        </p:txBody>
      </p:sp>
    </p:spTree>
    <p:extLst>
      <p:ext uri="{BB962C8B-B14F-4D97-AF65-F5344CB8AC3E}">
        <p14:creationId xmlns:p14="http://schemas.microsoft.com/office/powerpoint/2010/main" xmlns="" val="63766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Our Speakers</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sz="2400" b="1" dirty="0" smtClean="0"/>
              <a:t>Ruby </a:t>
            </a:r>
            <a:r>
              <a:rPr lang="en-CA" sz="2400" b="1" dirty="0" err="1"/>
              <a:t>Lecot</a:t>
            </a:r>
            <a:r>
              <a:rPr lang="en-CA" sz="2400" b="1" dirty="0"/>
              <a:t>, </a:t>
            </a:r>
            <a:r>
              <a:rPr lang="en-CA" sz="2400" dirty="0"/>
              <a:t>MSW, RSW, has deeply enjoyed a 25 year career in the human services sector so far. Ruby attained a Bachelor's degree in psychology and then social work, and realized social work was where she was born to be. After attaining a Master's degree from the University of Calgary in 1999, she worked in a variety of roles from frontline to leadership, experiencing urban and rural settings. </a:t>
            </a:r>
            <a:endParaRPr lang="en-CA" sz="2400" dirty="0" smtClean="0"/>
          </a:p>
          <a:p>
            <a:r>
              <a:rPr lang="en-CA" sz="2400" dirty="0"/>
              <a:t>Throughout her career, Ruby has focused on the ideals of servant leadership, collaboration, resiliency, excellence, and supporting development of human potential.</a:t>
            </a:r>
            <a:endParaRPr lang="en-US" sz="2400" dirty="0"/>
          </a:p>
        </p:txBody>
      </p:sp>
    </p:spTree>
    <p:extLst>
      <p:ext uri="{BB962C8B-B14F-4D97-AF65-F5344CB8AC3E}">
        <p14:creationId xmlns:p14="http://schemas.microsoft.com/office/powerpoint/2010/main" xmlns="" val="108810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Our Speakers</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sz="2400" b="1" dirty="0" smtClean="0"/>
              <a:t>Harley Hempel </a:t>
            </a:r>
            <a:r>
              <a:rPr lang="en-CA" sz="2400" dirty="0" smtClean="0"/>
              <a:t>is </a:t>
            </a:r>
            <a:r>
              <a:rPr lang="en-CA" sz="2400" dirty="0"/>
              <a:t>a 2016 graduate from the University of </a:t>
            </a:r>
            <a:r>
              <a:rPr lang="en-CA" sz="2400" dirty="0" smtClean="0"/>
              <a:t>Alberta and has </a:t>
            </a:r>
            <a:r>
              <a:rPr lang="en-CA" sz="2400" dirty="0"/>
              <a:t>spent the past 8 years working with the residents of Sherwood Care in the field of Recreation Therapy; first as a Recreation Aide, and currently as the Recreation Therapist. As the facility's Recreation Therapist, Harley has a great appreciation for intergenerational programming and has witnessed firsthand the positive impact and value it has on all those involved.</a:t>
            </a:r>
            <a:endParaRPr lang="en-US" sz="2400" dirty="0"/>
          </a:p>
        </p:txBody>
      </p:sp>
    </p:spTree>
    <p:extLst>
      <p:ext uri="{BB962C8B-B14F-4D97-AF65-F5344CB8AC3E}">
        <p14:creationId xmlns:p14="http://schemas.microsoft.com/office/powerpoint/2010/main" xmlns="" val="366316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Our Speakers</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sz="2400" b="1" dirty="0"/>
              <a:t>Cameron </a:t>
            </a:r>
            <a:r>
              <a:rPr lang="en-CA" sz="2400" b="1" dirty="0" err="1" smtClean="0"/>
              <a:t>Lafreniere</a:t>
            </a:r>
            <a:r>
              <a:rPr lang="en-CA" sz="2400" b="1" dirty="0" smtClean="0"/>
              <a:t> </a:t>
            </a:r>
            <a:r>
              <a:rPr lang="en-CA" sz="2400" dirty="0" smtClean="0"/>
              <a:t>recently </a:t>
            </a:r>
            <a:r>
              <a:rPr lang="en-CA" sz="2400" dirty="0"/>
              <a:t>graduated from Salisbury High School and participated in the Linking Generations Program during his time as a student. </a:t>
            </a:r>
            <a:endParaRPr lang="en-US" sz="2400" dirty="0"/>
          </a:p>
        </p:txBody>
      </p:sp>
    </p:spTree>
    <p:extLst>
      <p:ext uri="{BB962C8B-B14F-4D97-AF65-F5344CB8AC3E}">
        <p14:creationId xmlns:p14="http://schemas.microsoft.com/office/powerpoint/2010/main" xmlns="" val="412223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Please complete an evaluation!</a:t>
            </a:r>
            <a:endParaRPr lang="en-US" dirty="0"/>
          </a:p>
        </p:txBody>
      </p:sp>
      <p:sp>
        <p:nvSpPr>
          <p:cNvPr id="3" name="Content Placeholder 2"/>
          <p:cNvSpPr>
            <a:spLocks noGrp="1"/>
          </p:cNvSpPr>
          <p:nvPr>
            <p:ph idx="1"/>
          </p:nvPr>
        </p:nvSpPr>
        <p:spPr/>
        <p:txBody>
          <a:bodyPr/>
          <a:lstStyle/>
          <a:p>
            <a:pPr marL="0" indent="0">
              <a:buNone/>
            </a:pPr>
            <a:r>
              <a:rPr lang="en-US" dirty="0" smtClean="0"/>
              <a:t>The link to the online evaluation will be sent out to all registrants by tomorrow afternoon. </a:t>
            </a:r>
          </a:p>
          <a:p>
            <a:pPr marL="0" indent="0">
              <a:buNone/>
            </a:pPr>
            <a:r>
              <a:rPr lang="en-CA" dirty="0" smtClean="0"/>
              <a:t>If you registered for a webinar link, the evaluation will be sent to you. Please share the link with anyone who shared the webinar with you.</a:t>
            </a:r>
            <a:endParaRPr lang="en-US" dirty="0"/>
          </a:p>
        </p:txBody>
      </p:sp>
    </p:spTree>
    <p:extLst>
      <p:ext uri="{BB962C8B-B14F-4D97-AF65-F5344CB8AC3E}">
        <p14:creationId xmlns:p14="http://schemas.microsoft.com/office/powerpoint/2010/main" xmlns="" val="22237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effectLst>
                  <a:outerShdw blurRad="38100" dist="38100" dir="2700000" algn="tl">
                    <a:srgbClr val="000000">
                      <a:alpha val="43137"/>
                    </a:srgbClr>
                  </a:outerShdw>
                </a:effectLst>
              </a:rPr>
              <a:t>Contact Us</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b="1" dirty="0" smtClean="0"/>
              <a:t>Sandra Woodhead Lyons, ICCER</a:t>
            </a:r>
          </a:p>
          <a:p>
            <a:pPr marL="0" indent="0">
              <a:buNone/>
            </a:pPr>
            <a:r>
              <a:rPr lang="en-US" dirty="0" smtClean="0"/>
              <a:t>780-248-1504</a:t>
            </a:r>
          </a:p>
          <a:p>
            <a:pPr marL="0" indent="0">
              <a:buNone/>
            </a:pPr>
            <a:r>
              <a:rPr lang="en-US" dirty="0" smtClean="0"/>
              <a:t>sandra@iccer.ca</a:t>
            </a:r>
          </a:p>
          <a:p>
            <a:pPr marL="0" indent="0">
              <a:buNone/>
            </a:pPr>
            <a:endParaRPr lang="en-CA" dirty="0"/>
          </a:p>
          <a:p>
            <a:pPr marL="0" indent="0">
              <a:buNone/>
            </a:pPr>
            <a:r>
              <a:rPr lang="en-CA" b="1" dirty="0" smtClean="0"/>
              <a:t>Emily </a:t>
            </a:r>
            <a:r>
              <a:rPr lang="en-CA" b="1" dirty="0" err="1" smtClean="0"/>
              <a:t>Dymchuk</a:t>
            </a:r>
            <a:r>
              <a:rPr lang="en-CA" b="1" dirty="0" smtClean="0"/>
              <a:t>, ICCER</a:t>
            </a:r>
          </a:p>
          <a:p>
            <a:pPr marL="0" indent="0">
              <a:buNone/>
            </a:pPr>
            <a:r>
              <a:rPr lang="en-CA" dirty="0" smtClean="0"/>
              <a:t>780-248-5634</a:t>
            </a:r>
          </a:p>
          <a:p>
            <a:pPr marL="0" indent="0">
              <a:buNone/>
            </a:pPr>
            <a:r>
              <a:rPr lang="en-CA" dirty="0" smtClean="0"/>
              <a:t>emily@iccer.ca</a:t>
            </a:r>
            <a:endParaRPr lang="en-US" dirty="0"/>
          </a:p>
        </p:txBody>
      </p:sp>
    </p:spTree>
    <p:extLst>
      <p:ext uri="{BB962C8B-B14F-4D97-AF65-F5344CB8AC3E}">
        <p14:creationId xmlns:p14="http://schemas.microsoft.com/office/powerpoint/2010/main" xmlns="" val="848495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effectLst>
                  <a:outerShdw blurRad="38100" dist="38100" dir="2700000" algn="tl">
                    <a:srgbClr val="000000">
                      <a:alpha val="43137"/>
                    </a:srgbClr>
                  </a:outerShdw>
                </a:effectLst>
              </a:rPr>
              <a:t>Further information</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229600" cy="4525963"/>
          </a:xfrm>
        </p:spPr>
        <p:txBody>
          <a:bodyPr/>
          <a:lstStyle/>
          <a:p>
            <a:pPr marL="542925" lvl="2" indent="0">
              <a:buNone/>
            </a:pPr>
            <a:r>
              <a:rPr lang="en-US" sz="3200" b="1" dirty="0"/>
              <a:t>	</a:t>
            </a:r>
            <a:r>
              <a:rPr lang="en-US" sz="3200" b="1" dirty="0" smtClean="0"/>
              <a:t>www.iccer.ca</a:t>
            </a:r>
            <a:endParaRPr lang="en-US" sz="3200" b="1" dirty="0"/>
          </a:p>
          <a:p>
            <a:pPr marL="542925" lvl="2" indent="0">
              <a:buNone/>
            </a:pPr>
            <a:r>
              <a:rPr lang="en-CA" sz="3200" b="1" dirty="0" smtClean="0"/>
              <a:t>	Twitter </a:t>
            </a:r>
            <a:r>
              <a:rPr lang="en-CA" sz="3200" b="1" dirty="0"/>
              <a:t>(@</a:t>
            </a:r>
            <a:r>
              <a:rPr lang="en-CA" sz="3200" b="1" dirty="0" smtClean="0"/>
              <a:t>ICCER_AB)</a:t>
            </a:r>
          </a:p>
          <a:p>
            <a:pPr marL="542925" lvl="2" indent="0">
              <a:buNone/>
            </a:pPr>
            <a:r>
              <a:rPr lang="en-CA" sz="3200" b="1" dirty="0"/>
              <a:t>	</a:t>
            </a:r>
            <a:r>
              <a:rPr lang="en-CA" sz="3200" b="1" dirty="0" smtClean="0"/>
              <a:t>Facebook </a:t>
            </a:r>
            <a:r>
              <a:rPr lang="en-CA" sz="3200" dirty="0"/>
              <a:t>(https://www.facebook.com/iccer.ca</a:t>
            </a:r>
            <a:r>
              <a:rPr lang="en-CA" sz="3200" dirty="0" smtClean="0"/>
              <a:t>/),</a:t>
            </a:r>
          </a:p>
          <a:p>
            <a:pPr marL="542925" lvl="2" indent="0">
              <a:buNone/>
            </a:pPr>
            <a:r>
              <a:rPr lang="en-CA" sz="3200" b="1" dirty="0"/>
              <a:t>	</a:t>
            </a:r>
            <a:r>
              <a:rPr lang="en-CA" sz="3200" b="1" dirty="0" smtClean="0"/>
              <a:t>LinkedIn </a:t>
            </a:r>
            <a:r>
              <a:rPr lang="en-CA" sz="3200" dirty="0"/>
              <a:t>(http://tinyurl.com/p9eabah—Group) or (http://tinyurl.com/oo6kjmd—Company page) </a:t>
            </a:r>
            <a:endParaRPr lang="en-CA" sz="3200" dirty="0" smtClean="0"/>
          </a:p>
          <a:p>
            <a:pPr marL="895350" lvl="2" indent="-352425"/>
            <a:r>
              <a:rPr lang="en-CA" sz="3200" b="1" dirty="0"/>
              <a:t>Individual memberships - http://www.iccer.ca/im.html</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05000"/>
            <a:ext cx="4572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2000" y="2514600"/>
            <a:ext cx="533400" cy="533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 y="3581400"/>
            <a:ext cx="533400" cy="533400"/>
          </a:xfrm>
          <a:prstGeom prst="rect">
            <a:avLst/>
          </a:prstGeom>
        </p:spPr>
      </p:pic>
    </p:spTree>
    <p:extLst>
      <p:ext uri="{BB962C8B-B14F-4D97-AF65-F5344CB8AC3E}">
        <p14:creationId xmlns:p14="http://schemas.microsoft.com/office/powerpoint/2010/main" xmlns="" val="2846714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SAVE THE DATE!</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229600" cy="4525963"/>
          </a:xfrm>
        </p:spPr>
        <p:txBody>
          <a:bodyPr/>
          <a:lstStyle/>
          <a:p>
            <a:pPr marL="0" indent="0" algn="ctr">
              <a:buNone/>
            </a:pPr>
            <a:r>
              <a:rPr lang="en-CA" sz="4000" dirty="0" smtClean="0"/>
              <a:t>ICCER Webinar</a:t>
            </a:r>
          </a:p>
          <a:p>
            <a:pPr marL="0" indent="0" algn="ctr">
              <a:buNone/>
            </a:pPr>
            <a:r>
              <a:rPr lang="en-CA" sz="4000" dirty="0" smtClean="0"/>
              <a:t>November 27, 2019</a:t>
            </a:r>
          </a:p>
          <a:p>
            <a:pPr marL="0" indent="0" algn="ctr">
              <a:buNone/>
            </a:pPr>
            <a:r>
              <a:rPr lang="en-CA" sz="4000" dirty="0" smtClean="0"/>
              <a:t>10-11AM</a:t>
            </a:r>
          </a:p>
          <a:p>
            <a:pPr marL="0" indent="0" algn="ctr">
              <a:buNone/>
            </a:pPr>
            <a:r>
              <a:rPr lang="en-CA" sz="3600" dirty="0" smtClean="0"/>
              <a:t>Sexual </a:t>
            </a:r>
            <a:r>
              <a:rPr lang="en-CA" sz="3600" dirty="0"/>
              <a:t>Expression in Alberta’s Continuing Care Homes: Perspectives of Managers, Leaders, Family Members, and </a:t>
            </a:r>
            <a:r>
              <a:rPr lang="en-CA" sz="3600" dirty="0" smtClean="0"/>
              <a:t>Residents</a:t>
            </a:r>
          </a:p>
          <a:p>
            <a:pPr marL="0" indent="0" algn="ctr">
              <a:buNone/>
            </a:pPr>
            <a:r>
              <a:rPr lang="en-CA" sz="3600" dirty="0" smtClean="0"/>
              <a:t>With Dr. Lisa Howard, </a:t>
            </a:r>
            <a:r>
              <a:rPr lang="en-CA" sz="3600" dirty="0" err="1" smtClean="0"/>
              <a:t>Uof</a:t>
            </a:r>
            <a:r>
              <a:rPr lang="en-CA" sz="3600" dirty="0" err="1"/>
              <a:t>L</a:t>
            </a:r>
            <a:endParaRPr lang="en-CA" sz="3600" dirty="0" smtClean="0"/>
          </a:p>
        </p:txBody>
      </p:sp>
    </p:spTree>
    <p:extLst>
      <p:ext uri="{BB962C8B-B14F-4D97-AF65-F5344CB8AC3E}">
        <p14:creationId xmlns:p14="http://schemas.microsoft.com/office/powerpoint/2010/main" xmlns="" val="174664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4800"/>
            <a:ext cx="8229600" cy="990600"/>
          </a:xfrm>
        </p:spPr>
        <p:txBody>
          <a:bodyPr/>
          <a:lstStyle/>
          <a:p>
            <a:r>
              <a:rPr lang="en-US" b="1" dirty="0">
                <a:solidFill>
                  <a:schemeClr val="accent4"/>
                </a:solidFill>
                <a:effectLst>
                  <a:outerShdw blurRad="38100" dist="38100" dir="2700000" algn="tl">
                    <a:srgbClr val="000000">
                      <a:alpha val="43137"/>
                    </a:srgbClr>
                  </a:outerShdw>
                </a:effectLst>
              </a:rPr>
              <a:t>Agenda</a:t>
            </a:r>
            <a:endParaRPr lang="en-CA"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19200"/>
            <a:ext cx="8229600" cy="4906963"/>
          </a:xfrm>
        </p:spPr>
        <p:txBody>
          <a:bodyPr/>
          <a:lstStyle/>
          <a:p>
            <a:pPr marL="0" indent="0">
              <a:buNone/>
            </a:pPr>
            <a:endParaRPr lang="en-US" sz="800" dirty="0"/>
          </a:p>
          <a:p>
            <a:endParaRPr lang="en-CA" dirty="0"/>
          </a:p>
        </p:txBody>
      </p:sp>
      <p:sp>
        <p:nvSpPr>
          <p:cNvPr id="4" name="Rectangle 3"/>
          <p:cNvSpPr/>
          <p:nvPr/>
        </p:nvSpPr>
        <p:spPr>
          <a:xfrm>
            <a:off x="609600" y="1295400"/>
            <a:ext cx="7924800" cy="5216813"/>
          </a:xfrm>
          <a:prstGeom prst="rect">
            <a:avLst/>
          </a:prstGeom>
        </p:spPr>
        <p:txBody>
          <a:bodyPr wrap="square">
            <a:spAutoFit/>
          </a:bodyPr>
          <a:lstStyle/>
          <a:p>
            <a:pPr>
              <a:spcAft>
                <a:spcPts val="600"/>
              </a:spcAft>
            </a:pPr>
            <a:r>
              <a:rPr lang="en-US" sz="2800" b="1" dirty="0"/>
              <a:t>8:45 - 9:00 AM - Registration &amp; webinar set-up</a:t>
            </a:r>
          </a:p>
          <a:p>
            <a:pPr>
              <a:spcAft>
                <a:spcPts val="600"/>
              </a:spcAft>
            </a:pPr>
            <a:r>
              <a:rPr lang="en-US" sz="2800" b="1" dirty="0"/>
              <a:t>9:00 - 9:15 AM - Welcome &amp; introductions - ICCER</a:t>
            </a:r>
          </a:p>
          <a:p>
            <a:pPr>
              <a:spcAft>
                <a:spcPts val="600"/>
              </a:spcAft>
            </a:pPr>
            <a:r>
              <a:rPr lang="en-US" sz="2800" b="1" dirty="0"/>
              <a:t>9:15 - 10:15 AM - Intergenerational Toolkit - Diana </a:t>
            </a:r>
            <a:r>
              <a:rPr lang="en-US" sz="2800" b="1" dirty="0" err="1"/>
              <a:t>O'Donoghue</a:t>
            </a:r>
            <a:r>
              <a:rPr lang="en-US" sz="2800" b="1" dirty="0"/>
              <a:t> &amp; Kim </a:t>
            </a:r>
            <a:r>
              <a:rPr lang="en-US" sz="2800" b="1" dirty="0" err="1"/>
              <a:t>Turcotte</a:t>
            </a:r>
            <a:r>
              <a:rPr lang="en-US" sz="2800" b="1" dirty="0"/>
              <a:t>, City of </a:t>
            </a:r>
            <a:r>
              <a:rPr lang="en-US" sz="2800" b="1" dirty="0" smtClean="0"/>
              <a:t>Edmonton</a:t>
            </a:r>
          </a:p>
          <a:p>
            <a:pPr>
              <a:spcAft>
                <a:spcPts val="600"/>
              </a:spcAft>
            </a:pPr>
            <a:r>
              <a:rPr lang="en-CA" sz="2800" b="1" dirty="0" smtClean="0"/>
              <a:t>10:15 - 11:00 AM </a:t>
            </a:r>
            <a:r>
              <a:rPr lang="en-CA" sz="2800" b="1" dirty="0"/>
              <a:t>– Innovative Intergenerational Initiatives from Age Friendly Edmonton - </a:t>
            </a:r>
            <a:r>
              <a:rPr lang="en-CA" sz="2800" b="1" dirty="0" err="1"/>
              <a:t>Salima</a:t>
            </a:r>
            <a:r>
              <a:rPr lang="en-CA" sz="2800" b="1" dirty="0"/>
              <a:t> </a:t>
            </a:r>
            <a:r>
              <a:rPr lang="en-CA" sz="2800" b="1" dirty="0" err="1"/>
              <a:t>Suleman</a:t>
            </a:r>
            <a:r>
              <a:rPr lang="en-CA" sz="2800" b="1" dirty="0"/>
              <a:t>, Age Friendly Edmonton</a:t>
            </a:r>
            <a:endParaRPr lang="en-US" sz="2800" b="1" dirty="0"/>
          </a:p>
          <a:p>
            <a:pPr>
              <a:spcAft>
                <a:spcPts val="600"/>
              </a:spcAft>
            </a:pPr>
            <a:r>
              <a:rPr lang="en-US" sz="2800" b="1" dirty="0"/>
              <a:t>11:00 - 11:15 AM - BREAK</a:t>
            </a:r>
          </a:p>
          <a:p>
            <a:pPr>
              <a:spcAft>
                <a:spcPts val="600"/>
              </a:spcAft>
            </a:pPr>
            <a:r>
              <a:rPr lang="en-US" sz="2800" b="1" dirty="0"/>
              <a:t>11:15 AM - 12:00 PM - Hope Kids: A 20+ Year Intergenerational Partnership - Jan </a:t>
            </a:r>
            <a:r>
              <a:rPr lang="en-US" sz="2800" b="1" dirty="0" err="1"/>
              <a:t>Hrasko</a:t>
            </a:r>
            <a:r>
              <a:rPr lang="en-US" sz="2800" b="1" dirty="0"/>
              <a:t>, </a:t>
            </a:r>
            <a:r>
              <a:rPr lang="en-US" sz="2800" b="1" dirty="0" err="1" smtClean="0"/>
              <a:t>CapitalCare</a:t>
            </a:r>
            <a:endParaRPr lang="en-US" sz="2800" b="1" dirty="0"/>
          </a:p>
        </p:txBody>
      </p:sp>
    </p:spTree>
    <p:extLst>
      <p:ext uri="{BB962C8B-B14F-4D97-AF65-F5344CB8AC3E}">
        <p14:creationId xmlns:p14="http://schemas.microsoft.com/office/powerpoint/2010/main" xmlns="" val="1566475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SAVE THE DATE!</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CA" sz="4000" dirty="0" smtClean="0"/>
              <a:t>Responsive Behaviours Symposium VIII</a:t>
            </a:r>
          </a:p>
          <a:p>
            <a:pPr marL="0" indent="0" algn="ctr">
              <a:buNone/>
            </a:pPr>
            <a:r>
              <a:rPr lang="en-CA" sz="4000" dirty="0" smtClean="0"/>
              <a:t>February 19</a:t>
            </a:r>
            <a:r>
              <a:rPr lang="en-CA" sz="4000" baseline="30000" dirty="0" smtClean="0"/>
              <a:t>th</a:t>
            </a:r>
            <a:r>
              <a:rPr lang="en-CA" sz="4000" dirty="0" smtClean="0"/>
              <a:t> , 2020</a:t>
            </a:r>
          </a:p>
          <a:p>
            <a:pPr marL="0" indent="0" algn="ctr">
              <a:buNone/>
            </a:pPr>
            <a:endParaRPr lang="en-CA" sz="1200" dirty="0" smtClean="0"/>
          </a:p>
          <a:p>
            <a:pPr marL="0" indent="0" algn="ctr">
              <a:buNone/>
            </a:pPr>
            <a:r>
              <a:rPr lang="en-CA" b="1" dirty="0"/>
              <a:t>Three triggers of responsive behaviours &amp; how to manage them: Sleep, pain &amp; incontinence </a:t>
            </a:r>
            <a:endParaRPr lang="en-US" b="1" dirty="0"/>
          </a:p>
        </p:txBody>
      </p:sp>
    </p:spTree>
    <p:extLst>
      <p:ext uri="{BB962C8B-B14F-4D97-AF65-F5344CB8AC3E}">
        <p14:creationId xmlns:p14="http://schemas.microsoft.com/office/powerpoint/2010/main" xmlns="" val="155328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Agenda Continued</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sz="2800" b="1" dirty="0"/>
              <a:t>12:00 - 12:50 PM - LUNCH BREAK (Note: No lunch will be provided for this session)</a:t>
            </a:r>
          </a:p>
          <a:p>
            <a:r>
              <a:rPr lang="en-CA" sz="2800" b="1" dirty="0" smtClean="0"/>
              <a:t>1:00 </a:t>
            </a:r>
            <a:r>
              <a:rPr lang="en-CA" sz="2800" b="1" dirty="0"/>
              <a:t>- 1:45 PM - Better Together - Intergenerational Programs in Care Centres &amp; Community - Ruby </a:t>
            </a:r>
            <a:r>
              <a:rPr lang="en-CA" sz="2800" b="1" dirty="0" err="1"/>
              <a:t>Lecot</a:t>
            </a:r>
            <a:r>
              <a:rPr lang="en-CA" sz="2800" b="1" dirty="0"/>
              <a:t>, </a:t>
            </a:r>
            <a:r>
              <a:rPr lang="en-CA" sz="2800" b="1" dirty="0" err="1"/>
              <a:t>LINKages</a:t>
            </a:r>
            <a:r>
              <a:rPr lang="en-CA" sz="2800" b="1" dirty="0"/>
              <a:t> Society of Alberta</a:t>
            </a:r>
          </a:p>
          <a:p>
            <a:r>
              <a:rPr lang="en-CA" sz="2800" b="1" dirty="0"/>
              <a:t>1:45 - 2:30 PM - Intergenerational Programming - An Agency Perspective - Harley Hempel, Sherwood Care and Cameron </a:t>
            </a:r>
            <a:r>
              <a:rPr lang="en-CA" sz="2800" b="1" dirty="0" err="1" smtClean="0"/>
              <a:t>Lafreniere</a:t>
            </a:r>
            <a:r>
              <a:rPr lang="en-CA" sz="2800" b="1" dirty="0" smtClean="0"/>
              <a:t>, former Salisbury High student</a:t>
            </a:r>
            <a:endParaRPr lang="en-CA" sz="2800" b="1" dirty="0"/>
          </a:p>
          <a:p>
            <a:r>
              <a:rPr lang="en-CA" sz="2800" b="1" dirty="0"/>
              <a:t>2:30 - 3:00 PM - Closing remarks</a:t>
            </a:r>
          </a:p>
          <a:p>
            <a:endParaRPr lang="en-US" dirty="0"/>
          </a:p>
        </p:txBody>
      </p:sp>
    </p:spTree>
    <p:extLst>
      <p:ext uri="{BB962C8B-B14F-4D97-AF65-F5344CB8AC3E}">
        <p14:creationId xmlns:p14="http://schemas.microsoft.com/office/powerpoint/2010/main" xmlns="" val="203642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effectLst>
                  <a:outerShdw blurRad="38100" dist="38100" dir="2700000" algn="tl">
                    <a:srgbClr val="000000">
                      <a:alpha val="43137"/>
                    </a:srgbClr>
                  </a:outerShdw>
                </a:effectLst>
              </a:rPr>
              <a:t>Housekeeping</a:t>
            </a:r>
            <a:endParaRPr lang="en-US" dirty="0"/>
          </a:p>
        </p:txBody>
      </p:sp>
      <p:sp>
        <p:nvSpPr>
          <p:cNvPr id="3" name="Content Placeholder 2"/>
          <p:cNvSpPr>
            <a:spLocks noGrp="1"/>
          </p:cNvSpPr>
          <p:nvPr>
            <p:ph idx="1"/>
          </p:nvPr>
        </p:nvSpPr>
        <p:spPr/>
        <p:txBody>
          <a:bodyPr/>
          <a:lstStyle/>
          <a:p>
            <a:r>
              <a:rPr lang="en-CA" dirty="0" smtClean="0"/>
              <a:t>Please keep your controls on ‘mute’ unless you are asking a question. If you are using your computer for audio, and have a mic, you can put your hand up to speak and ask your question, or you can type the questions in the chat box.</a:t>
            </a:r>
          </a:p>
          <a:p>
            <a:r>
              <a:rPr lang="en-CA" dirty="0" smtClean="0"/>
              <a:t>If you are using the telephone for audio, you will not be able to ask questions directly. You will have to use the chat box. </a:t>
            </a:r>
          </a:p>
        </p:txBody>
      </p:sp>
    </p:spTree>
    <p:extLst>
      <p:ext uri="{BB962C8B-B14F-4D97-AF65-F5344CB8AC3E}">
        <p14:creationId xmlns:p14="http://schemas.microsoft.com/office/powerpoint/2010/main" xmlns="" val="4139476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solidFill>
                <a:effectLst>
                  <a:outerShdw blurRad="38100" dist="38100" dir="2700000" algn="tl">
                    <a:srgbClr val="000000">
                      <a:alpha val="43137"/>
                    </a:srgbClr>
                  </a:outerShdw>
                </a:effectLst>
              </a:rPr>
              <a:t>Housekeeping</a:t>
            </a:r>
            <a:endParaRPr lang="en-US" dirty="0"/>
          </a:p>
        </p:txBody>
      </p:sp>
      <p:sp>
        <p:nvSpPr>
          <p:cNvPr id="3" name="Content Placeholder 2"/>
          <p:cNvSpPr>
            <a:spLocks noGrp="1"/>
          </p:cNvSpPr>
          <p:nvPr>
            <p:ph idx="1"/>
          </p:nvPr>
        </p:nvSpPr>
        <p:spPr/>
        <p:txBody>
          <a:bodyPr/>
          <a:lstStyle/>
          <a:p>
            <a:r>
              <a:rPr lang="en-CA" dirty="0" smtClean="0"/>
              <a:t>You can also text 780-914-9590 or email </a:t>
            </a:r>
            <a:r>
              <a:rPr lang="en-CA" dirty="0" smtClean="0">
                <a:hlinkClick r:id="rId3"/>
              </a:rPr>
              <a:t>sandra@iccer.ca</a:t>
            </a:r>
            <a:r>
              <a:rPr lang="en-CA" dirty="0" smtClean="0"/>
              <a:t> to have your question read out.</a:t>
            </a:r>
          </a:p>
          <a:p>
            <a:r>
              <a:rPr lang="en-CA" dirty="0" smtClean="0"/>
              <a:t>There will be one 15 minute break, plus a lunch break. We will start back 1:00 PM sharp.</a:t>
            </a:r>
            <a:endParaRPr lang="en-CA" dirty="0"/>
          </a:p>
          <a:p>
            <a:endParaRPr lang="en-US" dirty="0"/>
          </a:p>
        </p:txBody>
      </p:sp>
    </p:spTree>
    <p:extLst>
      <p:ext uri="{BB962C8B-B14F-4D97-AF65-F5344CB8AC3E}">
        <p14:creationId xmlns:p14="http://schemas.microsoft.com/office/powerpoint/2010/main" xmlns="" val="381718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cap="small" dirty="0">
                <a:solidFill>
                  <a:schemeClr val="accent4"/>
                </a:solidFill>
                <a:effectLst>
                  <a:outerShdw blurRad="38100" dist="38100" dir="2700000" algn="tl">
                    <a:srgbClr val="000000">
                      <a:alpha val="43137"/>
                    </a:srgbClr>
                  </a:outerShdw>
                </a:effectLst>
              </a:rPr>
              <a:t>Institute for Continuing Care Education and Research (ICCER)</a:t>
            </a:r>
          </a:p>
        </p:txBody>
      </p:sp>
      <p:pic>
        <p:nvPicPr>
          <p:cNvPr id="4" name="Content Placeholder 3"/>
          <p:cNvPicPr>
            <a:picLocks noGrp="1"/>
          </p:cNvPicPr>
          <p:nvPr>
            <p:ph idx="1"/>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09899" y="3662302"/>
            <a:ext cx="3171826" cy="2886075"/>
          </a:xfrm>
          <a:prstGeom prst="rect">
            <a:avLst/>
          </a:prstGeom>
          <a:noFill/>
          <a:ln>
            <a:noFill/>
          </a:ln>
        </p:spPr>
      </p:pic>
      <p:sp>
        <p:nvSpPr>
          <p:cNvPr id="3" name="Rectangle 2"/>
          <p:cNvSpPr/>
          <p:nvPr/>
        </p:nvSpPr>
        <p:spPr>
          <a:xfrm>
            <a:off x="990600" y="1600199"/>
            <a:ext cx="7210425" cy="2062103"/>
          </a:xfrm>
          <a:prstGeom prst="rect">
            <a:avLst/>
          </a:prstGeom>
        </p:spPr>
        <p:txBody>
          <a:bodyPr wrap="square">
            <a:spAutoFit/>
          </a:bodyPr>
          <a:lstStyle/>
          <a:p>
            <a:r>
              <a:rPr lang="en-CA" sz="3200" dirty="0">
                <a:solidFill>
                  <a:prstClr val="black"/>
                </a:solidFill>
              </a:rPr>
              <a:t>A network of post-secondary institutions, continuing care providers, and regulatory bodies collaborating to improve continuing care </a:t>
            </a:r>
            <a:r>
              <a:rPr lang="en-US" sz="3200" dirty="0">
                <a:solidFill>
                  <a:prstClr val="black"/>
                </a:solidFill>
              </a:rPr>
              <a:t> in Alberta </a:t>
            </a:r>
          </a:p>
        </p:txBody>
      </p:sp>
    </p:spTree>
    <p:extLst>
      <p:ext uri="{BB962C8B-B14F-4D97-AF65-F5344CB8AC3E}">
        <p14:creationId xmlns:p14="http://schemas.microsoft.com/office/powerpoint/2010/main" xmlns="" val="376342305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CA" b="1" dirty="0" smtClean="0">
                <a:solidFill>
                  <a:schemeClr val="accent4"/>
                </a:solidFill>
                <a:effectLst>
                  <a:outerShdw blurRad="38100" dist="38100" dir="2700000" algn="tl">
                    <a:srgbClr val="000000">
                      <a:alpha val="43137"/>
                    </a:srgbClr>
                  </a:outerShdw>
                </a:effectLst>
              </a:rPr>
              <a:t>Community Needs Driven Research Network (CNDRN)</a:t>
            </a:r>
            <a:endParaRPr lang="en-CA"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76400"/>
            <a:ext cx="8382000" cy="4724400"/>
          </a:xfrm>
        </p:spPr>
        <p:txBody>
          <a:bodyPr/>
          <a:lstStyle/>
          <a:p>
            <a:r>
              <a:rPr lang="en-US" sz="2800" dirty="0" smtClean="0"/>
              <a:t>First funded by Alberta Innovates Health Solutions (2012-13) and then supported through an operational grant from Alberta Health (2014-18).</a:t>
            </a:r>
          </a:p>
          <a:p>
            <a:r>
              <a:rPr lang="en-US" sz="2800" dirty="0" smtClean="0"/>
              <a:t>The purpose is to identify needs – </a:t>
            </a:r>
            <a:r>
              <a:rPr lang="en-US" sz="2800" b="1" dirty="0" smtClean="0"/>
              <a:t>from the perspective of the community and care providers </a:t>
            </a:r>
            <a:r>
              <a:rPr lang="en-US" sz="2800" dirty="0" smtClean="0"/>
              <a:t>- related to continuing care where education and/or research could help improve care </a:t>
            </a:r>
          </a:p>
          <a:p>
            <a:pPr algn="ctr">
              <a:buNone/>
            </a:pPr>
            <a:r>
              <a:rPr lang="en-US" sz="2800" dirty="0" smtClean="0"/>
              <a:t>AND</a:t>
            </a:r>
          </a:p>
          <a:p>
            <a:r>
              <a:rPr lang="en-US" sz="2800" dirty="0" smtClean="0"/>
              <a:t>To encourage research and knowledge translation to address the identified issues.</a:t>
            </a:r>
          </a:p>
        </p:txBody>
      </p:sp>
    </p:spTree>
    <p:extLst>
      <p:ext uri="{BB962C8B-B14F-4D97-AF65-F5344CB8AC3E}">
        <p14:creationId xmlns:p14="http://schemas.microsoft.com/office/powerpoint/2010/main" xmlns="" val="341892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66800" y="0"/>
            <a:ext cx="6758781" cy="6758781"/>
          </a:xfrm>
        </p:spPr>
      </p:pic>
    </p:spTree>
    <p:extLst>
      <p:ext uri="{BB962C8B-B14F-4D97-AF65-F5344CB8AC3E}">
        <p14:creationId xmlns:p14="http://schemas.microsoft.com/office/powerpoint/2010/main" xmlns="" val="324631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solidFill>
                <a:effectLst>
                  <a:outerShdw blurRad="38100" dist="38100" dir="2700000" algn="tl">
                    <a:srgbClr val="000000">
                      <a:alpha val="43137"/>
                    </a:srgbClr>
                  </a:outerShdw>
                </a:effectLst>
              </a:rPr>
              <a:t>Our Speakers</a:t>
            </a:r>
            <a:endParaRPr lang="en-US" b="1" dirty="0">
              <a:solidFill>
                <a:schemeClr val="accent4"/>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sz="2400" b="1" dirty="0"/>
              <a:t>Diana </a:t>
            </a:r>
            <a:r>
              <a:rPr lang="en-CA" sz="2400" b="1" dirty="0" err="1" smtClean="0"/>
              <a:t>O’Donoghue</a:t>
            </a:r>
            <a:r>
              <a:rPr lang="en-CA" sz="2400" b="1" dirty="0" smtClean="0"/>
              <a:t> </a:t>
            </a:r>
            <a:r>
              <a:rPr lang="en-CA" sz="2400" dirty="0" smtClean="0"/>
              <a:t>graduated </a:t>
            </a:r>
            <a:r>
              <a:rPr lang="en-CA" sz="2400" dirty="0"/>
              <a:t>from the University of Alberta in 2002 with a Bachelor of Arts in Recreation and Leisure Studies - Special Populations. She has been at the City of Edmonton for 15 years and has also worked in the field of Recreation Therapy at </a:t>
            </a:r>
            <a:r>
              <a:rPr lang="en-CA" sz="2400" dirty="0" err="1"/>
              <a:t>CapitalCare</a:t>
            </a:r>
            <a:r>
              <a:rPr lang="en-CA" sz="2400" dirty="0"/>
              <a:t> </a:t>
            </a:r>
            <a:r>
              <a:rPr lang="en-CA" sz="2400" dirty="0" err="1"/>
              <a:t>Dickinsfield</a:t>
            </a:r>
            <a:r>
              <a:rPr lang="en-CA" sz="2400" dirty="0"/>
              <a:t> and the </a:t>
            </a:r>
            <a:r>
              <a:rPr lang="en-CA" sz="2400" dirty="0" err="1"/>
              <a:t>Glenrose</a:t>
            </a:r>
            <a:r>
              <a:rPr lang="en-CA" sz="2400" dirty="0"/>
              <a:t> Hospital for a number of years. In her role as Accessibility Liaison, Diana uses her experience and passion for inclusion and barrier free design to ensure city projects, plans and programs are inclusive for all regardless of age and ability. </a:t>
            </a:r>
            <a:endParaRPr lang="en-US" sz="2400" dirty="0"/>
          </a:p>
        </p:txBody>
      </p:sp>
    </p:spTree>
    <p:extLst>
      <p:ext uri="{BB962C8B-B14F-4D97-AF65-F5344CB8AC3E}">
        <p14:creationId xmlns:p14="http://schemas.microsoft.com/office/powerpoint/2010/main" xmlns="" val="2546652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1083</Words>
  <Application>Microsoft Office PowerPoint</Application>
  <PresentationFormat>On-screen Show (4:3)</PresentationFormat>
  <Paragraphs>88</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Intergenerational Programming</vt:lpstr>
      <vt:lpstr>Agenda</vt:lpstr>
      <vt:lpstr>Agenda Continued</vt:lpstr>
      <vt:lpstr>Housekeeping</vt:lpstr>
      <vt:lpstr>Housekeeping</vt:lpstr>
      <vt:lpstr>Institute for Continuing Care Education and Research (ICCER)</vt:lpstr>
      <vt:lpstr>Community Needs Driven Research Network (CNDRN)</vt:lpstr>
      <vt:lpstr>Slide 8</vt:lpstr>
      <vt:lpstr>Our Speakers</vt:lpstr>
      <vt:lpstr>Our Speakers</vt:lpstr>
      <vt:lpstr>Our Speakers</vt:lpstr>
      <vt:lpstr>Our Speakers</vt:lpstr>
      <vt:lpstr>Our Speakers</vt:lpstr>
      <vt:lpstr>Our Speakers</vt:lpstr>
      <vt:lpstr>Our Speakers</vt:lpstr>
      <vt:lpstr>Please complete an evaluation!</vt:lpstr>
      <vt:lpstr>Contact Us</vt:lpstr>
      <vt:lpstr>Further information</vt:lpstr>
      <vt:lpstr>SAVE THE DATE!</vt:lpstr>
      <vt:lpstr>SAVE THE DATE!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 Networking: Find your research in aging match</dc:title>
  <dc:creator>default</dc:creator>
  <cp:lastModifiedBy>Windows User</cp:lastModifiedBy>
  <cp:revision>119</cp:revision>
  <cp:lastPrinted>2019-11-07T17:08:59Z</cp:lastPrinted>
  <dcterms:created xsi:type="dcterms:W3CDTF">2015-01-26T14:21:41Z</dcterms:created>
  <dcterms:modified xsi:type="dcterms:W3CDTF">2019-11-13T22:27:44Z</dcterms:modified>
</cp:coreProperties>
</file>